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1"/>
  </p:sldMasterIdLst>
  <p:notesMasterIdLst>
    <p:notesMasterId r:id="rId4"/>
  </p:notesMasterIdLst>
  <p:handoutMasterIdLst>
    <p:handoutMasterId r:id="rId5"/>
  </p:handoutMasterIdLst>
  <p:sldIdLst>
    <p:sldId id="257" r:id="rId2"/>
    <p:sldId id="256" r:id="rId3"/>
  </p:sldIdLst>
  <p:sldSz cx="6858000" cy="9906000" type="A4"/>
  <p:notesSz cx="6807200" cy="9939338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entury Gothic" pitchFamily="34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1A7"/>
    <a:srgbClr val="F8FF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0" d="100"/>
          <a:sy n="90" d="100"/>
        </p:scale>
        <p:origin x="-494" y="821"/>
      </p:cViewPr>
      <p:guideLst>
        <p:guide orient="horz" pos="24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12" rIns="92222" bIns="46112" numCol="1" anchor="t" anchorCtr="0" compatLnSpc="1">
            <a:prstTxWarp prst="textNoShape">
              <a:avLst/>
            </a:prstTxWarp>
          </a:bodyPr>
          <a:lstStyle>
            <a:lvl1pPr defTabSz="461963">
              <a:defRPr sz="1200">
                <a:ea typeface="ＭＳ ゴシック" pitchFamily="49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4450" y="0"/>
            <a:ext cx="29511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12" rIns="92222" bIns="46112" numCol="1" anchor="t" anchorCtr="0" compatLnSpc="1">
            <a:prstTxWarp prst="textNoShape">
              <a:avLst/>
            </a:prstTxWarp>
          </a:bodyPr>
          <a:lstStyle>
            <a:lvl1pPr algn="r" defTabSz="461963">
              <a:defRPr sz="1200">
                <a:ea typeface="ＭＳ ゴシック" pitchFamily="49" charset="-128"/>
              </a:defRPr>
            </a:lvl1pPr>
          </a:lstStyle>
          <a:p>
            <a:pPr>
              <a:defRPr/>
            </a:pPr>
            <a:fld id="{1A2CFF48-E813-409A-B3E5-533422EDAA33}" type="datetime1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086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12" rIns="92222" bIns="46112" numCol="1" anchor="b" anchorCtr="0" compatLnSpc="1">
            <a:prstTxWarp prst="textNoShape">
              <a:avLst/>
            </a:prstTxWarp>
          </a:bodyPr>
          <a:lstStyle>
            <a:lvl1pPr defTabSz="461963">
              <a:defRPr sz="1200">
                <a:ea typeface="ＭＳ ゴシック" pitchFamily="49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4450" y="9440863"/>
            <a:ext cx="29511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222" tIns="46112" rIns="92222" bIns="46112" numCol="1" anchor="b" anchorCtr="0" compatLnSpc="1">
            <a:prstTxWarp prst="textNoShape">
              <a:avLst/>
            </a:prstTxWarp>
          </a:bodyPr>
          <a:lstStyle>
            <a:lvl1pPr algn="r" defTabSz="461963">
              <a:defRPr sz="1200">
                <a:ea typeface="ＭＳ ゴシック" pitchFamily="49" charset="-128"/>
              </a:defRPr>
            </a:lvl1pPr>
          </a:lstStyle>
          <a:p>
            <a:pPr>
              <a:defRPr/>
            </a:pPr>
            <a:fld id="{E34E4B8C-F359-4EA8-B312-831437F3A4AB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5453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F9B069-3835-4B9B-B2ED-532FEB9A52C0}" type="datetimeFigureOut">
              <a:rPr kumimoji="1" lang="ja-JP" altLang="en-US" smtClean="0"/>
              <a:t>2013/7/26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B51E22-B270-4145-B400-B00D85313A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6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B51E22-B270-4145-B400-B00D85313A9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841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B51E22-B270-4145-B400-B00D85313A9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3194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-287338" y="0"/>
            <a:ext cx="7450138" cy="9906000"/>
            <a:chOff x="-382404" y="0"/>
            <a:chExt cx="9932332" cy="6858000"/>
          </a:xfrm>
        </p:grpSpPr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6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114"/>
                <p:cNvSpPr/>
                <p:nvPr/>
              </p:nvSpPr>
              <p:spPr>
                <a:xfrm>
                  <a:off x="914959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2"/>
                <p:cNvSpPr/>
                <p:nvPr/>
              </p:nvSpPr>
              <p:spPr>
                <a:xfrm>
                  <a:off x="668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3"/>
                <p:cNvSpPr/>
                <p:nvPr/>
              </p:nvSpPr>
              <p:spPr>
                <a:xfrm>
                  <a:off x="229241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7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4"/>
                <p:cNvSpPr/>
                <p:nvPr/>
              </p:nvSpPr>
              <p:spPr>
                <a:xfrm>
                  <a:off x="915332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5"/>
                <p:cNvSpPr/>
                <p:nvPr/>
              </p:nvSpPr>
              <p:spPr>
                <a:xfrm>
                  <a:off x="1041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113"/>
                <p:cNvSpPr/>
                <p:nvPr/>
              </p:nvSpPr>
              <p:spPr>
                <a:xfrm>
                  <a:off x="229614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28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2" name="Rectangle 77"/>
                <p:cNvSpPr/>
                <p:nvPr/>
              </p:nvSpPr>
              <p:spPr>
                <a:xfrm>
                  <a:off x="925295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3" name="Rectangle 78"/>
                <p:cNvSpPr/>
                <p:nvPr/>
              </p:nvSpPr>
              <p:spPr>
                <a:xfrm>
                  <a:off x="423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4" name="Rectangle 80"/>
                <p:cNvSpPr/>
                <p:nvPr/>
              </p:nvSpPr>
              <p:spPr>
                <a:xfrm>
                  <a:off x="239577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29" name="Rectangle 74"/>
              <p:cNvSpPr/>
              <p:nvPr/>
            </p:nvSpPr>
            <p:spPr>
              <a:xfrm>
                <a:off x="3810214" y="0"/>
                <a:ext cx="281906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0" name="Rectangle 75"/>
              <p:cNvSpPr/>
              <p:nvPr/>
            </p:nvSpPr>
            <p:spPr>
              <a:xfrm>
                <a:off x="2895923" y="0"/>
                <a:ext cx="457145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1" name="Rectangle 76"/>
              <p:cNvSpPr/>
              <p:nvPr/>
            </p:nvSpPr>
            <p:spPr>
              <a:xfrm>
                <a:off x="3124495" y="0"/>
                <a:ext cx="761909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" name="Freeform 44"/>
            <p:cNvSpPr/>
            <p:nvPr/>
          </p:nvSpPr>
          <p:spPr>
            <a:xfrm>
              <a:off x="-12031" y="5034696"/>
              <a:ext cx="9145026" cy="1175971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" name="Freeform 47"/>
            <p:cNvSpPr/>
            <p:nvPr/>
          </p:nvSpPr>
          <p:spPr>
            <a:xfrm>
              <a:off x="-12031" y="3467467"/>
              <a:ext cx="9145026" cy="89132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" name="Freeform 48"/>
            <p:cNvSpPr/>
            <p:nvPr/>
          </p:nvSpPr>
          <p:spPr>
            <a:xfrm>
              <a:off x="-24729" y="5640265"/>
              <a:ext cx="3005308" cy="1212240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Freeform 50"/>
            <p:cNvSpPr/>
            <p:nvPr/>
          </p:nvSpPr>
          <p:spPr>
            <a:xfrm>
              <a:off x="-12031" y="5284177"/>
              <a:ext cx="9145026" cy="1479306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51"/>
            <p:cNvSpPr/>
            <p:nvPr/>
          </p:nvSpPr>
          <p:spPr>
            <a:xfrm>
              <a:off x="2138246" y="5132510"/>
              <a:ext cx="6982051" cy="1719996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Hexagon 52"/>
            <p:cNvSpPr/>
            <p:nvPr/>
          </p:nvSpPr>
          <p:spPr>
            <a:xfrm rot="1800000">
              <a:off x="2995394" y="2859698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Hexagon 53"/>
            <p:cNvSpPr/>
            <p:nvPr/>
          </p:nvSpPr>
          <p:spPr>
            <a:xfrm rot="1800000">
              <a:off x="3719208" y="4125790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Hexagon 54"/>
            <p:cNvSpPr/>
            <p:nvPr/>
          </p:nvSpPr>
          <p:spPr>
            <a:xfrm rot="1800000">
              <a:off x="3729789" y="1592507"/>
              <a:ext cx="1602126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5"/>
            <p:cNvSpPr/>
            <p:nvPr/>
          </p:nvSpPr>
          <p:spPr>
            <a:xfrm rot="1800000">
              <a:off x="2976346" y="325315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6"/>
            <p:cNvSpPr/>
            <p:nvPr/>
          </p:nvSpPr>
          <p:spPr>
            <a:xfrm rot="1800000">
              <a:off x="4462069" y="5383090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Freeform 57"/>
            <p:cNvSpPr/>
            <p:nvPr/>
          </p:nvSpPr>
          <p:spPr>
            <a:xfrm rot="1800000">
              <a:off x="-382404" y="4201624"/>
              <a:ext cx="1261384" cy="13880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8"/>
            <p:cNvSpPr/>
            <p:nvPr/>
          </p:nvSpPr>
          <p:spPr>
            <a:xfrm rot="1800000">
              <a:off x="23949" y="5402873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9"/>
            <p:cNvSpPr/>
            <p:nvPr/>
          </p:nvSpPr>
          <p:spPr>
            <a:xfrm rot="1800000">
              <a:off x="53579" y="2849807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Hexagon 60"/>
            <p:cNvSpPr/>
            <p:nvPr/>
          </p:nvSpPr>
          <p:spPr>
            <a:xfrm rot="1800000">
              <a:off x="777392" y="4125790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1"/>
            <p:cNvSpPr/>
            <p:nvPr/>
          </p:nvSpPr>
          <p:spPr>
            <a:xfrm rot="1800000">
              <a:off x="1509672" y="5411665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2"/>
            <p:cNvSpPr/>
            <p:nvPr/>
          </p:nvSpPr>
          <p:spPr>
            <a:xfrm rot="1800000">
              <a:off x="1528719" y="2859698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3"/>
            <p:cNvSpPr/>
            <p:nvPr/>
          </p:nvSpPr>
          <p:spPr>
            <a:xfrm rot="1800000">
              <a:off x="796439" y="1563932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4"/>
            <p:cNvSpPr/>
            <p:nvPr/>
          </p:nvSpPr>
          <p:spPr>
            <a:xfrm rot="1800000">
              <a:off x="6807055" y="4145573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5"/>
            <p:cNvSpPr/>
            <p:nvPr/>
          </p:nvSpPr>
          <p:spPr>
            <a:xfrm rot="1800000">
              <a:off x="7549917" y="5421557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6"/>
            <p:cNvSpPr/>
            <p:nvPr/>
          </p:nvSpPr>
          <p:spPr>
            <a:xfrm rot="1800000">
              <a:off x="7549917" y="2868490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Freeform 67"/>
            <p:cNvSpPr/>
            <p:nvPr/>
          </p:nvSpPr>
          <p:spPr>
            <a:xfrm rot="1800000">
              <a:off x="8305477" y="4055452"/>
              <a:ext cx="1244451" cy="138808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Freeform 68"/>
            <p:cNvSpPr/>
            <p:nvPr/>
          </p:nvSpPr>
          <p:spPr>
            <a:xfrm rot="1800000">
              <a:off x="8307594" y="1511178"/>
              <a:ext cx="1240219" cy="13891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3504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2207B67D-B6B2-47D9-9692-62506C3A6FE2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104F153B-239C-41D6-96AB-DFD7239B4389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52841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1487990"/>
            <a:ext cx="1113340" cy="6904941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89972" y="1487990"/>
            <a:ext cx="4067778" cy="6904941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39B2211F-9B4B-440C-819B-F92979094AA0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65327854-969C-4455-BE1F-0480C52C3396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307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3291148D-932B-4F2D-ADF5-7194F1AE1980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2D9368FB-555C-44F6-BCD7-77FDA77892A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4755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985" y="4190087"/>
            <a:ext cx="4978101" cy="1967442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984" y="6163735"/>
            <a:ext cx="4978100" cy="2196152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79EE0C20-9912-4386-A434-8517A22585C4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69ABA957-A5EC-4387-93D0-5DF8CBF8E23E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5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781812" y="3341624"/>
            <a:ext cx="2564892" cy="504545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83864" y="3341623"/>
            <a:ext cx="2564892" cy="504545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5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FD5B125D-CD40-487D-A32D-70EA4A5F195E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7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AC7FE39F-5DDE-47A3-8C3C-C082BBB1A08F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551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9084" y="3345346"/>
            <a:ext cx="2292861" cy="924101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291" y="4296781"/>
            <a:ext cx="2564892" cy="4096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58878" y="3345347"/>
            <a:ext cx="2291788" cy="924101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64" y="4296781"/>
            <a:ext cx="2564892" cy="40961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D9EADDEE-5CBA-4F6C-9D7A-D41174141947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2D6BD99B-DBD9-4E3E-8F80-D7ED9D65A4F1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79030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67C00868-E3BD-42C2-8254-68519544BE4B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BE828E12-C600-4133-A67B-8F54B5B1686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492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C61AC432-9067-4239-B7CD-144CB2191EDE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AEC104E4-93D8-489C-888C-EBD6496CAFCA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82908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287338" y="0"/>
            <a:ext cx="7450138" cy="9906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959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668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9241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5332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1041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9614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25295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23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39577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10214" y="0"/>
                <a:ext cx="281906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923" y="0"/>
                <a:ext cx="457145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495" y="0"/>
                <a:ext cx="761909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031" y="5034696"/>
              <a:ext cx="9145026" cy="1175971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031" y="3467467"/>
              <a:ext cx="9145026" cy="89132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8"/>
            <p:cNvSpPr/>
            <p:nvPr/>
          </p:nvSpPr>
          <p:spPr>
            <a:xfrm>
              <a:off x="-24729" y="5640265"/>
              <a:ext cx="3005308" cy="1212240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031" y="5284177"/>
              <a:ext cx="9145026" cy="1479306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8246" y="5132510"/>
              <a:ext cx="6982051" cy="1719996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394" y="2859698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208" y="4125790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9789" y="1592507"/>
              <a:ext cx="1602126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346" y="325315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069" y="5383090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1624"/>
              <a:ext cx="1261384" cy="13880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49" y="5402873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3579" y="2849807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7392" y="4125790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672" y="5411665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719" y="2859698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6439" y="1563932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7055" y="4145573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917" y="5421557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917" y="2868490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5477" y="4055452"/>
              <a:ext cx="1244451" cy="138808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7594" y="1511178"/>
              <a:ext cx="1240219" cy="13891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45"/>
          <p:cNvSpPr/>
          <p:nvPr/>
        </p:nvSpPr>
        <p:spPr>
          <a:xfrm>
            <a:off x="3421063" y="-31750"/>
            <a:ext cx="2759075" cy="90598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56"/>
          <p:cNvSpPr/>
          <p:nvPr/>
        </p:nvSpPr>
        <p:spPr>
          <a:xfrm>
            <a:off x="3486150" y="-31750"/>
            <a:ext cx="2628900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57"/>
          <p:cNvSpPr/>
          <p:nvPr/>
        </p:nvSpPr>
        <p:spPr>
          <a:xfrm>
            <a:off x="679450" y="869950"/>
            <a:ext cx="2671763" cy="8158163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60"/>
          <p:cNvSpPr/>
          <p:nvPr/>
        </p:nvSpPr>
        <p:spPr>
          <a:xfrm>
            <a:off x="3487738" y="8794750"/>
            <a:ext cx="2628900" cy="1174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9421" y="1237206"/>
            <a:ext cx="2317830" cy="743994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4876" y="3838517"/>
            <a:ext cx="2478429" cy="2113444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2444" y="5975658"/>
            <a:ext cx="2474088" cy="219252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C81C8568-250F-437E-B076-1C3220A0EF24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7DB1FD2C-7064-43FA-A4EA-125B4F06B472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481388" y="8269288"/>
            <a:ext cx="2619375" cy="52705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4025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287338" y="0"/>
            <a:ext cx="7450138" cy="9906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959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668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9241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5332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1041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9614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25295" y="0"/>
                  <a:ext cx="16000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23" y="0"/>
                  <a:ext cx="45714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39577" y="0"/>
                  <a:ext cx="761909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10214" y="0"/>
                <a:ext cx="281906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923" y="0"/>
                <a:ext cx="457145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495" y="0"/>
                <a:ext cx="761909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031" y="5034696"/>
              <a:ext cx="9145026" cy="1175971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031" y="3467467"/>
              <a:ext cx="9145026" cy="89132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Freeform 47"/>
            <p:cNvSpPr/>
            <p:nvPr/>
          </p:nvSpPr>
          <p:spPr>
            <a:xfrm>
              <a:off x="-24729" y="5640265"/>
              <a:ext cx="3005308" cy="1212240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031" y="5284177"/>
              <a:ext cx="9145026" cy="1479306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8246" y="5132510"/>
              <a:ext cx="6982051" cy="1719996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394" y="2859698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208" y="4125790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9789" y="1592507"/>
              <a:ext cx="1602126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346" y="325315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069" y="5383090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1624"/>
              <a:ext cx="1261384" cy="13880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49" y="5402873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3579" y="2849807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7392" y="4125790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672" y="5411665"/>
              <a:ext cx="1602125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719" y="2859698"/>
              <a:ext cx="160212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6439" y="1563932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7055" y="4145573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917" y="5421557"/>
              <a:ext cx="1600009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917" y="2868490"/>
              <a:ext cx="1600009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5477" y="4055452"/>
              <a:ext cx="1244451" cy="138808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7594" y="1511178"/>
              <a:ext cx="1240219" cy="13891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44" name="Rectangle 93"/>
          <p:cNvSpPr/>
          <p:nvPr/>
        </p:nvSpPr>
        <p:spPr>
          <a:xfrm>
            <a:off x="3421063" y="-31750"/>
            <a:ext cx="2759075" cy="905986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Rectangle 100"/>
          <p:cNvSpPr/>
          <p:nvPr/>
        </p:nvSpPr>
        <p:spPr>
          <a:xfrm>
            <a:off x="3486150" y="-31750"/>
            <a:ext cx="2628900" cy="901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Rectangle 101"/>
          <p:cNvSpPr/>
          <p:nvPr/>
        </p:nvSpPr>
        <p:spPr>
          <a:xfrm>
            <a:off x="679450" y="869950"/>
            <a:ext cx="2671763" cy="8158163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7" name="Rectangle 104"/>
          <p:cNvSpPr/>
          <p:nvPr/>
        </p:nvSpPr>
        <p:spPr>
          <a:xfrm>
            <a:off x="3487738" y="8794750"/>
            <a:ext cx="2628900" cy="1174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0818" y="3843528"/>
            <a:ext cx="2475738" cy="211328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908" y="1002148"/>
            <a:ext cx="2519717" cy="7898384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プレースホルダーまでドラッグするかアイコンをクリックして図を追加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50973" y="5970018"/>
            <a:ext cx="2475430" cy="219492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>
          <a:xfrm>
            <a:off x="4497388" y="32385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750015D6-F21A-42D2-B5B7-458C6C2642CA}" type="datetimeFigureOut">
              <a:rPr lang="ja-JP" altLang="en-US"/>
              <a:pPr>
                <a:defRPr/>
              </a:pPr>
              <a:t>2013/7/26</a:t>
            </a:fld>
            <a:endParaRPr lang="en-US" altLang="ja-JP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81388" y="8269288"/>
            <a:ext cx="2619375" cy="527050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486150" y="323850"/>
            <a:ext cx="1000125" cy="5270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ＭＳ ゴシック" pitchFamily="49" charset="-128"/>
              </a:defRPr>
            </a:lvl1pPr>
          </a:lstStyle>
          <a:p>
            <a:pPr>
              <a:defRPr/>
            </a:pPr>
            <a:fld id="{118023DA-90FD-4331-B8E9-D622AD37D2C9}" type="slidenum">
              <a:rPr lang="ja-JP" altLang="en-US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9649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 userDrawn="1"/>
        </p:nvGrpSpPr>
        <p:grpSpPr bwMode="auto">
          <a:xfrm>
            <a:off x="-228600" y="0"/>
            <a:ext cx="7448550" cy="9906000"/>
            <a:chOff x="-382404" y="0"/>
            <a:chExt cx="9932332" cy="6858000"/>
          </a:xfrm>
        </p:grpSpPr>
        <p:grpSp>
          <p:nvGrpSpPr>
            <p:cNvPr id="1030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3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5235" y="0"/>
                  <a:ext cx="16003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749" y="0"/>
                  <a:ext cx="457243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9371" y="0"/>
                  <a:ext cx="762072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4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5698" y="0"/>
                  <a:ext cx="1598233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9680" y="0"/>
                  <a:ext cx="448775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9834" y="0"/>
                  <a:ext cx="762072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grpSp>
            <p:nvGrpSpPr>
              <p:cNvPr id="1055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25579" y="0"/>
                  <a:ext cx="16003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509" y="0"/>
                  <a:ext cx="457243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39714" y="0"/>
                  <a:ext cx="762072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1107" y="0"/>
                <a:ext cx="2817547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6621" y="0"/>
                <a:ext cx="457243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5243" y="0"/>
                <a:ext cx="762072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952" y="5034696"/>
              <a:ext cx="9144858" cy="1175971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952" y="3467467"/>
              <a:ext cx="9144858" cy="89132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4653" y="5640265"/>
              <a:ext cx="3005949" cy="1212240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952" y="5284177"/>
              <a:ext cx="9144858" cy="1479306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666" y="5132510"/>
              <a:ext cx="6983539" cy="1719996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13" y="2859698"/>
              <a:ext cx="1602468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81" y="4125790"/>
              <a:ext cx="1600350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548" y="1592507"/>
              <a:ext cx="1602468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062" y="325315"/>
              <a:ext cx="160246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101" y="5383090"/>
              <a:ext cx="1600350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624"/>
              <a:ext cx="1261652" cy="13880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034" y="5402873"/>
              <a:ext cx="1602468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3670" y="2849807"/>
              <a:ext cx="1600350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7638" y="4125790"/>
              <a:ext cx="1600350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074" y="5411665"/>
              <a:ext cx="1602468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126" y="2859698"/>
              <a:ext cx="1602466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6691" y="1563932"/>
              <a:ext cx="1600350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471" y="4145573"/>
              <a:ext cx="1600350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491" y="5421557"/>
              <a:ext cx="1600350" cy="1388085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491" y="2868490"/>
              <a:ext cx="1600350" cy="138808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7329" y="4055452"/>
              <a:ext cx="1242599" cy="138808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7329" y="1511178"/>
              <a:ext cx="1240483" cy="138918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82638" y="1484313"/>
            <a:ext cx="5268912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  <a:endParaRPr lang="en-US" alt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82638" y="3355975"/>
            <a:ext cx="5083175" cy="50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altLang="ja-JP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1388" y="8453438"/>
            <a:ext cx="262572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accent1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accent1"/>
          </a:solidFill>
          <a:latin typeface="Century Gothic" pitchFamily="34" charset="0"/>
          <a:ea typeface="ＭＳ ゴシック" pitchFamily="4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accent1"/>
          </a:solidFill>
          <a:latin typeface="Century Gothic" pitchFamily="34" charset="0"/>
          <a:ea typeface="ＭＳ ゴシック" pitchFamily="4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accent1"/>
          </a:solidFill>
          <a:latin typeface="Century Gothic" pitchFamily="34" charset="0"/>
          <a:ea typeface="ＭＳ ゴシック" pitchFamily="4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accent1"/>
          </a:solidFill>
          <a:latin typeface="Century Gothic" pitchFamily="34" charset="0"/>
          <a:ea typeface="ＭＳ ゴシック" pitchFamily="49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hyperlink" Target="mailto:office.jbs@gmail.com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7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メモ 5"/>
          <p:cNvSpPr/>
          <p:nvPr/>
        </p:nvSpPr>
        <p:spPr>
          <a:xfrm>
            <a:off x="180775" y="136317"/>
            <a:ext cx="6429690" cy="9475156"/>
          </a:xfrm>
          <a:prstGeom prst="foldedCorner">
            <a:avLst>
              <a:gd name="adj" fmla="val 6776"/>
            </a:avLst>
          </a:prstGeom>
          <a:solidFill>
            <a:schemeClr val="accent6">
              <a:lumMod val="20000"/>
              <a:lumOff val="80000"/>
              <a:alpha val="82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510194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4341" name="片側の 2 つの角を丸めた四角形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675" y="136525"/>
            <a:ext cx="33528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Text Box 11"/>
          <p:cNvSpPr txBox="1">
            <a:spLocks noChangeArrowheads="1"/>
          </p:cNvSpPr>
          <p:nvPr/>
        </p:nvSpPr>
        <p:spPr bwMode="auto">
          <a:xfrm rot="10800000">
            <a:off x="1976438" y="0"/>
            <a:ext cx="3070225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endParaRPr lang="ja-JP" altLang="en-US">
              <a:solidFill>
                <a:srgbClr val="FFFFFF"/>
              </a:solidFill>
              <a:ea typeface="ＭＳ ゴシック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94809" y="755729"/>
            <a:ext cx="5836232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〜JBS</a:t>
            </a:r>
            <a:r>
              <a:rPr lang="ja-JP" altLang="en-US" dirty="0"/>
              <a:t>課題解決プロジェクト</a:t>
            </a:r>
            <a:r>
              <a:rPr lang="en-US" altLang="ja-JP" dirty="0"/>
              <a:t>〜</a:t>
            </a:r>
            <a:r>
              <a:rPr lang="ja-JP" altLang="ja-JP" dirty="0"/>
              <a:t> </a:t>
            </a:r>
            <a:endParaRPr lang="en-US" altLang="ja-JP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800" dirty="0"/>
              <a:t>『</a:t>
            </a:r>
            <a:r>
              <a:rPr lang="ja-JP" altLang="en-US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</a:rPr>
              <a:t>営業科学</a:t>
            </a:r>
            <a:r>
              <a:rPr lang="en-US" altLang="ja-JP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</a:rPr>
              <a:t>VS</a:t>
            </a:r>
            <a:r>
              <a:rPr lang="ja-JP" altLang="en-US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</a:rPr>
              <a:t>行動観察</a:t>
            </a:r>
            <a:r>
              <a:rPr lang="en-US" altLang="ja-JP" sz="2800" dirty="0"/>
              <a:t>』</a:t>
            </a:r>
            <a:endParaRPr lang="ja-JP" altLang="ja-JP" sz="2800" dirty="0"/>
          </a:p>
        </p:txBody>
      </p:sp>
      <p:sp>
        <p:nvSpPr>
          <p:cNvPr id="13317" name="正方形/長方形 8"/>
          <p:cNvSpPr>
            <a:spLocks noChangeArrowheads="1"/>
          </p:cNvSpPr>
          <p:nvPr/>
        </p:nvSpPr>
        <p:spPr bwMode="auto">
          <a:xfrm>
            <a:off x="2098675" y="239713"/>
            <a:ext cx="2606675" cy="30797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JBS</a:t>
            </a:r>
            <a:r>
              <a:rPr lang="ja-JP" altLang="en-US" sz="1400" b="1" dirty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　</a:t>
            </a:r>
            <a:r>
              <a:rPr lang="en-US" altLang="ja-JP" sz="1400" b="1" dirty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SEMINAR vol.25</a:t>
            </a:r>
          </a:p>
        </p:txBody>
      </p:sp>
      <p:sp>
        <p:nvSpPr>
          <p:cNvPr id="14345" name="正方形/長方形 11"/>
          <p:cNvSpPr>
            <a:spLocks noChangeArrowheads="1"/>
          </p:cNvSpPr>
          <p:nvPr/>
        </p:nvSpPr>
        <p:spPr bwMode="auto">
          <a:xfrm>
            <a:off x="622300" y="2316163"/>
            <a:ext cx="5837238" cy="249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今回の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JBS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課題解決セミナーは初めて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月の月を跨いでの連動企画です。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依頼者はリコーリース株式会社の高坂博之さん。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月は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月に高坂さんより発表頂いたリース業界の課題を踏まえて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営業科学の高屋敷哲雄氏、行動観察の中村佳織氏より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それぞれの観点から課題解決策をご提案頂きます。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進行予定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</a:p>
          <a:p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00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前回（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月）の要約、課題の確認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30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中村佳織氏の行動観察による課題解決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00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高屋敷哲雄氏の営業科学による課題解決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30</a:t>
            </a:r>
            <a:r>
              <a:rPr lang="ja-JP" altLang="en-US" sz="12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高坂氏による総評、結果発表</a:t>
            </a:r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346" name="AutoShape 26"/>
          <p:cNvSpPr>
            <a:spLocks noChangeArrowheads="1"/>
          </p:cNvSpPr>
          <p:nvPr/>
        </p:nvSpPr>
        <p:spPr bwMode="auto">
          <a:xfrm>
            <a:off x="5133975" y="8893175"/>
            <a:ext cx="155575" cy="184150"/>
          </a:xfrm>
          <a:prstGeom prst="diamond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4347" name="Picture 29" descr="https://encrypted-tbn1.gstatic.com/images?q=tbn:ANd9GcSsElvRCwwY_SePp2O3-euKJqouhuRn42XMINOghMfFzzmQea-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713" y="7705725"/>
            <a:ext cx="2513012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正方形/長方形 21"/>
          <p:cNvSpPr/>
          <p:nvPr/>
        </p:nvSpPr>
        <p:spPr>
          <a:xfrm>
            <a:off x="949077" y="1679059"/>
            <a:ext cx="4927695" cy="637834"/>
          </a:xfrm>
          <a:prstGeom prst="rect">
            <a:avLst/>
          </a:prstGeom>
          <a:solidFill>
            <a:schemeClr val="bg1"/>
          </a:soli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n-US" altLang="ja-JP" dirty="0">
              <a:solidFill>
                <a:srgbClr val="595959"/>
              </a:solidFill>
            </a:endParaRPr>
          </a:p>
          <a:p>
            <a:pPr algn="ctr">
              <a:defRPr/>
            </a:pPr>
            <a:endParaRPr lang="en-US" altLang="ja-JP" dirty="0">
              <a:solidFill>
                <a:srgbClr val="595959"/>
              </a:solidFill>
            </a:endParaRPr>
          </a:p>
          <a:p>
            <a:pPr algn="ctr">
              <a:defRPr/>
            </a:pP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リース業界の現状と課題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vol.2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課題解決編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2013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23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日（金）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時開始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（入場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18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時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30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分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〜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受付は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ISE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ビル１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「ありが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TO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Café&amp;Bar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」にて</a:t>
            </a:r>
            <a:endParaRPr lang="en-US" altLang="ja-JP" sz="12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4351" name="Picture 11" descr="http://www.icompass.ne.jp/careerup/shishi/damart/images/tk00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3" y="4533900"/>
            <a:ext cx="703262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2" name="テキスト ボックス 42"/>
          <p:cNvSpPr txBox="1">
            <a:spLocks noChangeArrowheads="1"/>
          </p:cNvSpPr>
          <p:nvPr/>
        </p:nvSpPr>
        <p:spPr bwMode="auto">
          <a:xfrm>
            <a:off x="290513" y="5610225"/>
            <a:ext cx="719137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703" tIns="24352" rIns="48703" bIns="24352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800" b="1">
                <a:solidFill>
                  <a:schemeClr val="tx2"/>
                </a:solidFill>
                <a:latin typeface="Calibri" pitchFamily="34" charset="0"/>
              </a:rPr>
              <a:t>高屋敷哲雄氏</a:t>
            </a:r>
          </a:p>
        </p:txBody>
      </p:sp>
      <p:sp>
        <p:nvSpPr>
          <p:cNvPr id="14353" name="正方形/長方形 79"/>
          <p:cNvSpPr>
            <a:spLocks noChangeArrowheads="1"/>
          </p:cNvSpPr>
          <p:nvPr/>
        </p:nvSpPr>
        <p:spPr bwMode="auto">
          <a:xfrm>
            <a:off x="973138" y="4583113"/>
            <a:ext cx="23749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ja-JP" sz="800">
                <a:latin typeface="Calibri" pitchFamily="34" charset="0"/>
              </a:rPr>
              <a:t>TAKA</a:t>
            </a:r>
            <a:r>
              <a:rPr lang="ja-JP" altLang="en-US" sz="800">
                <a:latin typeface="Calibri" pitchFamily="34" charset="0"/>
              </a:rPr>
              <a:t>ビジネスマネジメント研究所　</a:t>
            </a:r>
            <a:r>
              <a:rPr lang="zh-TW" altLang="en-US" sz="800">
                <a:latin typeface="Calibri" pitchFamily="34" charset="0"/>
                <a:ea typeface="PMingLiU" pitchFamily="18" charset="-120"/>
              </a:rPr>
              <a:t>代表</a:t>
            </a:r>
            <a:r>
              <a:rPr lang="ja-JP" altLang="en-US" sz="800">
                <a:latin typeface="Calibri" pitchFamily="34" charset="0"/>
              </a:rPr>
              <a:t>　</a:t>
            </a:r>
            <a:endParaRPr lang="en-US" altLang="ja-JP" sz="800">
              <a:latin typeface="Calibri" pitchFamily="34" charset="0"/>
            </a:endParaRPr>
          </a:p>
          <a:p>
            <a:r>
              <a:rPr lang="ja-JP" altLang="en-US" sz="800">
                <a:latin typeface="Calibri" pitchFamily="34" charset="0"/>
              </a:rPr>
              <a:t>ネスレを始めとする、業種業態の異なる外資系７社で営業・</a:t>
            </a:r>
            <a:endParaRPr lang="en-US" altLang="ja-JP" sz="800">
              <a:latin typeface="Calibri" pitchFamily="34" charset="0"/>
            </a:endParaRPr>
          </a:p>
          <a:p>
            <a:r>
              <a:rPr lang="ja-JP" altLang="en-US" sz="800">
                <a:latin typeface="Calibri" pitchFamily="34" charset="0"/>
              </a:rPr>
              <a:t>マーケティング・マネジメント・組織戦略及び人材活性化を含む</a:t>
            </a:r>
            <a:endParaRPr lang="en-US" altLang="ja-JP" sz="800">
              <a:latin typeface="Calibri" pitchFamily="34" charset="0"/>
            </a:endParaRPr>
          </a:p>
          <a:p>
            <a:r>
              <a:rPr lang="ja-JP" altLang="en-US" sz="800">
                <a:latin typeface="Calibri" pitchFamily="34" charset="0"/>
              </a:rPr>
              <a:t>会社経営全般を経験しマネジメント・コンサルタントとして独立。</a:t>
            </a:r>
            <a:endParaRPr lang="en-US" altLang="ja-JP" sz="800">
              <a:latin typeface="Calibri" pitchFamily="34" charset="0"/>
            </a:endParaRPr>
          </a:p>
          <a:p>
            <a:r>
              <a:rPr lang="ja-JP" altLang="en-US" sz="800">
                <a:latin typeface="Calibri" pitchFamily="34" charset="0"/>
              </a:rPr>
              <a:t>独自の理論とシステムで営業、企業体質を変える手法を伝授。</a:t>
            </a:r>
            <a:endParaRPr lang="zh-TW" altLang="en-US" sz="800">
              <a:latin typeface="Calibri" pitchFamily="34" charset="0"/>
              <a:ea typeface="PMingLiU" pitchFamily="18" charset="-120"/>
            </a:endParaRPr>
          </a:p>
        </p:txBody>
      </p:sp>
      <p:sp>
        <p:nvSpPr>
          <p:cNvPr id="14354" name="正方形/長方形 79"/>
          <p:cNvSpPr>
            <a:spLocks noChangeArrowheads="1"/>
          </p:cNvSpPr>
          <p:nvPr/>
        </p:nvSpPr>
        <p:spPr bwMode="auto">
          <a:xfrm>
            <a:off x="4271963" y="4583113"/>
            <a:ext cx="23764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ja-JP" sz="800">
                <a:latin typeface="Calibri" pitchFamily="34" charset="0"/>
              </a:rPr>
              <a:t>Reface(</a:t>
            </a:r>
            <a:r>
              <a:rPr lang="ja-JP" altLang="en-US" sz="800">
                <a:latin typeface="Calibri" pitchFamily="34" charset="0"/>
              </a:rPr>
              <a:t>リフェイス）　</a:t>
            </a:r>
            <a:r>
              <a:rPr lang="zh-TW" altLang="en-US" sz="800">
                <a:latin typeface="Calibri" pitchFamily="34" charset="0"/>
                <a:ea typeface="PMingLiU" pitchFamily="18" charset="-120"/>
              </a:rPr>
              <a:t>代表</a:t>
            </a:r>
            <a:r>
              <a:rPr lang="ja-JP" altLang="en-US" sz="800">
                <a:latin typeface="Calibri" pitchFamily="34" charset="0"/>
                <a:ea typeface="PMingLiU" pitchFamily="18" charset="-120"/>
              </a:rPr>
              <a:t>      </a:t>
            </a:r>
            <a:r>
              <a:rPr lang="ja-JP" altLang="en-US" sz="800"/>
              <a:t>中小企業診断士。</a:t>
            </a:r>
            <a:r>
              <a:rPr lang="en-US" altLang="ja-JP" sz="800"/>
              <a:t/>
            </a:r>
            <a:br>
              <a:rPr lang="en-US" altLang="ja-JP" sz="800"/>
            </a:br>
            <a:r>
              <a:rPr lang="ja-JP" altLang="en-US" sz="800"/>
              <a:t>プロモーション会社（</a:t>
            </a:r>
            <a:r>
              <a:rPr lang="en-US" altLang="ja-JP" sz="800"/>
              <a:t>JASDAQ</a:t>
            </a:r>
            <a:r>
              <a:rPr lang="ja-JP" altLang="en-US" sz="800"/>
              <a:t>上場）にて、約</a:t>
            </a:r>
            <a:r>
              <a:rPr lang="en-US" altLang="ja-JP" sz="800"/>
              <a:t>15</a:t>
            </a:r>
            <a:r>
              <a:rPr lang="ja-JP" altLang="en-US" sz="800"/>
              <a:t>年間、営業及び部下育成に携わる。</a:t>
            </a:r>
            <a:r>
              <a:rPr lang="en-US" altLang="ja-JP" sz="800"/>
              <a:t/>
            </a:r>
            <a:br>
              <a:rPr lang="en-US" altLang="ja-JP" sz="800"/>
            </a:br>
            <a:r>
              <a:rPr lang="en-US" altLang="ja-JP" sz="800"/>
              <a:t>2011</a:t>
            </a:r>
            <a:r>
              <a:rPr lang="ja-JP" altLang="en-US" sz="800"/>
              <a:t>年、営業・マーケティングコンサルタントとして独立。</a:t>
            </a:r>
            <a:r>
              <a:rPr lang="en-US" altLang="ja-JP" sz="800"/>
              <a:t/>
            </a:r>
            <a:br>
              <a:rPr lang="en-US" altLang="ja-JP" sz="800"/>
            </a:br>
            <a:r>
              <a:rPr lang="ja-JP" altLang="en-US" sz="800"/>
              <a:t>行動観察をベースとした、現場重視型の独自の課題解決手法を構築し、展開中。</a:t>
            </a:r>
            <a:r>
              <a:rPr lang="en-US" altLang="ja-JP" sz="800"/>
              <a:t/>
            </a:r>
            <a:br>
              <a:rPr lang="en-US" altLang="ja-JP" sz="800"/>
            </a:br>
            <a:r>
              <a:rPr lang="ja-JP" altLang="en-US" sz="800"/>
              <a:t>特に、営業・販売など、お客様と接する場面での課題解決を得意とし、活動範囲は全国各地に及ぶ。 </a:t>
            </a:r>
            <a:r>
              <a:rPr lang="ja-JP" altLang="en-US" sz="800">
                <a:latin typeface="Calibri" pitchFamily="34" charset="0"/>
              </a:rPr>
              <a:t>　</a:t>
            </a:r>
            <a:endParaRPr lang="en-US" altLang="ja-JP" sz="800">
              <a:latin typeface="Calibri" pitchFamily="34" charset="0"/>
            </a:endParaRPr>
          </a:p>
        </p:txBody>
      </p:sp>
      <p:pic>
        <p:nvPicPr>
          <p:cNvPr id="14355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4533900"/>
            <a:ext cx="866775" cy="104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56" name="テキスト ボックス 42"/>
          <p:cNvSpPr txBox="1">
            <a:spLocks noChangeArrowheads="1"/>
          </p:cNvSpPr>
          <p:nvPr/>
        </p:nvSpPr>
        <p:spPr bwMode="auto">
          <a:xfrm>
            <a:off x="3541713" y="5575300"/>
            <a:ext cx="719137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703" tIns="24352" rIns="48703" bIns="24352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ja-JP" altLang="en-US" sz="800" b="1">
                <a:solidFill>
                  <a:schemeClr val="tx2"/>
                </a:solidFill>
                <a:latin typeface="Calibri" pitchFamily="34" charset="0"/>
              </a:rPr>
              <a:t>中村佳織氏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80975" y="4257675"/>
            <a:ext cx="3095625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51019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</a:rPr>
              <a:t>「マネジメントのプロが</a:t>
            </a:r>
            <a:r>
              <a:rPr lang="ja-JP" altLang="en-US" sz="1200" dirty="0">
                <a:solidFill>
                  <a:srgbClr val="FF0000"/>
                </a:solidFill>
              </a:rPr>
              <a:t>営業を科学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</a:rPr>
              <a:t>する！」　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3276600" y="4257675"/>
            <a:ext cx="3810000" cy="276225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51019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100" dirty="0">
                <a:solidFill>
                  <a:schemeClr val="tx2">
                    <a:lumMod val="50000"/>
                  </a:schemeClr>
                </a:solidFill>
              </a:rPr>
              <a:t>「見える、気がつく、変わる！中村佳織の</a:t>
            </a:r>
            <a:r>
              <a:rPr lang="ja-JP" altLang="en-US" sz="1100" dirty="0">
                <a:solidFill>
                  <a:srgbClr val="FF0000"/>
                </a:solidFill>
              </a:rPr>
              <a:t>行動観察</a:t>
            </a:r>
            <a:r>
              <a:rPr lang="en-US" altLang="ja-JP" sz="1100" dirty="0">
                <a:solidFill>
                  <a:schemeClr val="tx2">
                    <a:lumMod val="50000"/>
                  </a:schemeClr>
                </a:solidFill>
              </a:rPr>
              <a:t>!</a:t>
            </a:r>
            <a:r>
              <a:rPr lang="ja-JP" altLang="en-US" sz="1100" dirty="0">
                <a:solidFill>
                  <a:schemeClr val="tx2">
                    <a:lumMod val="50000"/>
                  </a:schemeClr>
                </a:solidFill>
              </a:rPr>
              <a:t>」</a:t>
            </a:r>
            <a:r>
              <a:rPr lang="ja-JP" altLang="en-US" sz="1200" dirty="0">
                <a:solidFill>
                  <a:schemeClr val="tx2">
                    <a:lumMod val="50000"/>
                  </a:schemeClr>
                </a:solidFill>
              </a:rPr>
              <a:t>　</a:t>
            </a:r>
          </a:p>
        </p:txBody>
      </p:sp>
      <p:sp>
        <p:nvSpPr>
          <p:cNvPr id="14359" name="テキスト ボックス 33"/>
          <p:cNvSpPr txBox="1">
            <a:spLocks noChangeArrowheads="1"/>
          </p:cNvSpPr>
          <p:nvPr/>
        </p:nvSpPr>
        <p:spPr bwMode="auto">
          <a:xfrm>
            <a:off x="2868613" y="4257675"/>
            <a:ext cx="514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9pPr>
          </a:lstStyle>
          <a:p>
            <a:pPr eaLnBrk="1" hangingPunct="1"/>
            <a:r>
              <a:rPr lang="en-US" altLang="ja-JP" b="1">
                <a:solidFill>
                  <a:srgbClr val="FF0000"/>
                </a:solidFill>
              </a:rPr>
              <a:t>VS</a:t>
            </a:r>
            <a:endParaRPr lang="ja-JP" altLang="en-US" b="1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181400" y="144541"/>
            <a:ext cx="14314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ja-JP" alt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  <a:ea typeface="ＤＦＰ太丸ゴシック体"/>
                <a:cs typeface="ＤＦＰ太丸ゴシック体"/>
              </a:rPr>
              <a:t>８月</a:t>
            </a:r>
            <a:endParaRPr lang="ja-JP" altLang="en-US" sz="4000" dirty="0">
              <a:ea typeface="HG創英角ﾎﾟｯﾌﾟ体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82563" y="6342063"/>
            <a:ext cx="3429000" cy="23764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50" dirty="0">
                <a:latin typeface="+mn-lt"/>
                <a:ea typeface="+mn-ea"/>
              </a:rPr>
              <a:t>リコーリース</a:t>
            </a:r>
            <a:r>
              <a:rPr lang="ja-JP" altLang="ja-JP" sz="1050" dirty="0">
                <a:latin typeface="+mn-lt"/>
                <a:ea typeface="+mn-ea"/>
              </a:rPr>
              <a:t>株式会社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+mn-lt"/>
                <a:ea typeface="+mn-ea"/>
              </a:rPr>
              <a:t>高坂</a:t>
            </a:r>
            <a:r>
              <a:rPr lang="ja-JP" altLang="ja-JP" sz="1200" dirty="0">
                <a:latin typeface="+mn-lt"/>
                <a:ea typeface="+mn-ea"/>
              </a:rPr>
              <a:t>　</a:t>
            </a:r>
            <a:r>
              <a:rPr lang="ja-JP" altLang="en-US" sz="1200" dirty="0">
                <a:latin typeface="+mn-lt"/>
                <a:ea typeface="+mn-ea"/>
              </a:rPr>
              <a:t>博之</a:t>
            </a:r>
            <a:r>
              <a:rPr lang="ja-JP" altLang="ja-JP" sz="1200" dirty="0">
                <a:latin typeface="+mn-lt"/>
                <a:ea typeface="+mn-ea"/>
              </a:rPr>
              <a:t>（</a:t>
            </a:r>
            <a:r>
              <a:rPr lang="ja-JP" altLang="en-US" sz="1200" dirty="0">
                <a:latin typeface="+mn-lt"/>
                <a:ea typeface="+mn-ea"/>
              </a:rPr>
              <a:t>こうさか　ひろゆき</a:t>
            </a:r>
            <a:r>
              <a:rPr lang="ja-JP" altLang="ja-JP" sz="1200" dirty="0">
                <a:latin typeface="+mn-lt"/>
                <a:ea typeface="+mn-ea"/>
              </a:rPr>
              <a:t>）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900" dirty="0"/>
              <a:t>１９９０年　４月１日　近畿事業本部配属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１９９９年　４月１日　第二特機営業部（医療担当）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２００２年１０月１日　関西医療福祉営業課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２００４年１０月１日　首都圏医療福祉営業課長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２００８年　４月１日　医療福祉営業部長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２０１３年　４月１日　神奈川支店長</a:t>
            </a:r>
            <a: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</a:br>
            <a: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</a:br>
            <a: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</a:b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78234" y="5884030"/>
            <a:ext cx="3050170" cy="283482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287874" y="5984798"/>
            <a:ext cx="2859602" cy="3165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発表者プロフィール</a:t>
            </a:r>
          </a:p>
        </p:txBody>
      </p:sp>
      <p:pic>
        <p:nvPicPr>
          <p:cNvPr id="14368" name="Picture 33" descr="C:\Users\masspack\Desktop\575247_255435094555134_1028670805_写真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475" y="7761288"/>
            <a:ext cx="82708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正方形/長方形 32"/>
          <p:cNvSpPr/>
          <p:nvPr/>
        </p:nvSpPr>
        <p:spPr>
          <a:xfrm>
            <a:off x="3413125" y="5783263"/>
            <a:ext cx="3073400" cy="2092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セミナー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定員：先着５０名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料金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JBS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会員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：無料／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ビジター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2,000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会場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NATULUCK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ISE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ビル２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懇親会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】21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時～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23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時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料金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  <a:sym typeface="Wingdings" pitchFamily="2" charset="2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4,000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円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  <a:sym typeface="Wingdings" pitchFamily="2" charset="2"/>
              </a:rPr>
              <a:t>（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JBS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会員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／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ビジター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会場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：ありが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TO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000" dirty="0" err="1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Café&amp;Bar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ISE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ビル１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電話：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03-6231-1303</a:t>
            </a: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ホームページ：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http://www.arigato-cb.com/</a:t>
            </a:r>
            <a:endParaRPr lang="en-US" altLang="ja-JP" sz="1000" u="sng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所在地：</a:t>
            </a:r>
            <a:r>
              <a:rPr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ＤＦＰ太丸ゴシック体"/>
              </a:rPr>
              <a:t>東京都中央区日本橋兜町</a:t>
            </a:r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ＤＦＰ太丸ゴシック体"/>
              </a:rPr>
              <a:t>7-15 ISE</a:t>
            </a:r>
            <a:r>
              <a:rPr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ＤＦＰ太丸ゴシック体"/>
              </a:rPr>
              <a:t>ビル</a:t>
            </a:r>
            <a:endPara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ＤＦＰ太丸ゴシック体"/>
            </a:endParaRPr>
          </a:p>
          <a:p>
            <a:pPr>
              <a:defRPr/>
            </a:pP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最寄り駅：茅場町駅徒歩１分／日本橋駅徒歩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分</a:t>
            </a: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4370" name="Picture 3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3" y="144463"/>
            <a:ext cx="80168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" name="テキスト ボックス 35"/>
          <p:cNvSpPr txBox="1"/>
          <p:nvPr/>
        </p:nvSpPr>
        <p:spPr>
          <a:xfrm>
            <a:off x="209222" y="8893175"/>
            <a:ext cx="4070478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>※</a:t>
            </a:r>
            <a:r>
              <a:rPr lang="ja-JP" altLang="en-US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>参加お申込みは</a:t>
            </a:r>
            <a:r>
              <a:rPr lang="en-US" altLang="ja-JP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/>
            </a:r>
            <a:br>
              <a:rPr lang="en-US" altLang="ja-JP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</a:br>
            <a:r>
              <a:rPr lang="en-US" altLang="ja-JP" sz="1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 pitchFamily="34" charset="0"/>
                <a:hlinkClick r:id="rId9"/>
              </a:rPr>
              <a:t>office.jbs@gmail.com</a:t>
            </a:r>
            <a:r>
              <a:rPr lang="ja-JP" altLang="en-US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>へ懇親会の出欠も必ずご連絡下さい。</a:t>
            </a:r>
            <a:endParaRPr lang="ja-JP" altLang="en-US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メモ 5"/>
          <p:cNvSpPr/>
          <p:nvPr/>
        </p:nvSpPr>
        <p:spPr>
          <a:xfrm>
            <a:off x="188640" y="82549"/>
            <a:ext cx="6429690" cy="9345052"/>
          </a:xfrm>
          <a:prstGeom prst="foldedCorner">
            <a:avLst>
              <a:gd name="adj" fmla="val 6776"/>
            </a:avLst>
          </a:prstGeom>
          <a:solidFill>
            <a:schemeClr val="accent6">
              <a:lumMod val="20000"/>
              <a:lumOff val="80000"/>
              <a:alpha val="82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pic>
        <p:nvPicPr>
          <p:cNvPr id="13317" name="片側の 2 つの角を丸めた四角形 6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675" y="46038"/>
            <a:ext cx="3352800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Text Box 11"/>
          <p:cNvSpPr txBox="1">
            <a:spLocks noChangeArrowheads="1"/>
          </p:cNvSpPr>
          <p:nvPr/>
        </p:nvSpPr>
        <p:spPr bwMode="auto">
          <a:xfrm rot="10800000">
            <a:off x="1798638" y="-165100"/>
            <a:ext cx="3068637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/>
          <a:lstStyle>
            <a:lvl1pPr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entury Gothic" pitchFamily="34" charset="0"/>
                <a:ea typeface="ＭＳ Ｐゴシック" pitchFamily="50" charset="-128"/>
              </a:defRPr>
            </a:lvl9pPr>
          </a:lstStyle>
          <a:p>
            <a:pPr algn="ctr" eaLnBrk="1" hangingPunct="1"/>
            <a:endParaRPr lang="ja-JP" altLang="en-US">
              <a:solidFill>
                <a:srgbClr val="FFFFFF"/>
              </a:solidFill>
              <a:ea typeface="ＭＳ ゴシック" pitchFamily="49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28347" y="813454"/>
            <a:ext cx="5836232" cy="92333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dirty="0"/>
              <a:t>〜JBS</a:t>
            </a:r>
            <a:r>
              <a:rPr lang="ja-JP" altLang="en-US" dirty="0"/>
              <a:t>課題解決プロジェクト</a:t>
            </a:r>
            <a:r>
              <a:rPr lang="en-US" altLang="ja-JP" dirty="0"/>
              <a:t>〜</a:t>
            </a:r>
            <a:r>
              <a:rPr lang="ja-JP" altLang="ja-JP" dirty="0"/>
              <a:t> </a:t>
            </a:r>
            <a:endParaRPr lang="en-US" altLang="ja-JP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800" dirty="0"/>
              <a:t>『</a:t>
            </a:r>
            <a:r>
              <a:rPr lang="ja-JP" altLang="ja-JP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  <a:ea typeface="ＤＦＰ太丸ゴシック体"/>
                <a:cs typeface="ＤＦＰ太丸ゴシック体"/>
              </a:rPr>
              <a:t>リ</a:t>
            </a:r>
            <a:r>
              <a:rPr lang="en-US" altLang="ja-JP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  <a:ea typeface="ＤＦＰ太丸ゴシック体"/>
                <a:cs typeface="ＤＦＰ太丸ゴシック体"/>
              </a:rPr>
              <a:t>-</a:t>
            </a:r>
            <a:r>
              <a:rPr lang="ja-JP" altLang="en-US" sz="36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  <a:ea typeface="ＤＦＰ太丸ゴシック体"/>
                <a:cs typeface="ＤＦＰ太丸ゴシック体"/>
              </a:rPr>
              <a:t>ス業界の現状と課題</a:t>
            </a:r>
            <a:r>
              <a:rPr lang="en-US" altLang="ja-JP" sz="2800" dirty="0"/>
              <a:t>』</a:t>
            </a:r>
            <a:endParaRPr lang="ja-JP" altLang="ja-JP" sz="2800" dirty="0"/>
          </a:p>
        </p:txBody>
      </p:sp>
      <p:sp>
        <p:nvSpPr>
          <p:cNvPr id="2" name="正方形/長方形 8"/>
          <p:cNvSpPr>
            <a:spLocks noChangeArrowheads="1"/>
          </p:cNvSpPr>
          <p:nvPr/>
        </p:nvSpPr>
        <p:spPr bwMode="auto">
          <a:xfrm>
            <a:off x="2049463" y="157163"/>
            <a:ext cx="2606675" cy="30797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1400" b="1" dirty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JBS</a:t>
            </a:r>
            <a:r>
              <a:rPr lang="ja-JP" altLang="en-US" sz="1400" b="1" dirty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　</a:t>
            </a:r>
            <a:r>
              <a:rPr lang="en-US" altLang="ja-JP" sz="1400" b="1" dirty="0">
                <a:solidFill>
                  <a:schemeClr val="bg1"/>
                </a:solidFill>
                <a:latin typeface="Batang" pitchFamily="18" charset="-127"/>
                <a:ea typeface="Batang" pitchFamily="18" charset="-127"/>
              </a:rPr>
              <a:t>SEMINAR vol.24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982615" y="1736784"/>
            <a:ext cx="4927695" cy="676314"/>
          </a:xfrm>
          <a:prstGeom prst="rect">
            <a:avLst/>
          </a:prstGeom>
          <a:solidFill>
            <a:schemeClr val="bg1"/>
          </a:soli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endParaRPr lang="en-US" altLang="ja-JP" dirty="0">
              <a:solidFill>
                <a:srgbClr val="595959"/>
              </a:solidFill>
            </a:endParaRPr>
          </a:p>
          <a:p>
            <a:pPr algn="ctr">
              <a:defRPr/>
            </a:pPr>
            <a:endParaRPr lang="en-US" altLang="ja-JP" dirty="0">
              <a:solidFill>
                <a:srgbClr val="595959"/>
              </a:solidFill>
            </a:endParaRPr>
          </a:p>
          <a:p>
            <a:pPr algn="ctr">
              <a:defRPr/>
            </a:pP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endParaRPr lang="en-US" altLang="ja-JP" sz="1200" dirty="0">
              <a:solidFill>
                <a:srgbClr val="FF0000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>
              <a:defRPr/>
            </a:pP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【vol.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１現状・課題発表編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2013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日（金）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時開始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（受付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18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時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30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分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〜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受付は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ISE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ビル１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「ありが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TO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Café&amp;Bar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」にて</a:t>
            </a:r>
            <a:endParaRPr lang="en-US" altLang="ja-JP" sz="12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324" name="正方形/長方形 11"/>
          <p:cNvSpPr>
            <a:spLocks noChangeArrowheads="1"/>
          </p:cNvSpPr>
          <p:nvPr/>
        </p:nvSpPr>
        <p:spPr bwMode="auto">
          <a:xfrm>
            <a:off x="433388" y="2552700"/>
            <a:ext cx="58388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今回の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JBS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課題解決セミナーは初めて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月の月を跨いでの連動企画です。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 (※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どちらか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回の参加も可能な内容です。）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依頼者はリコーリース株式会社の高坂博之さん。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月は高坂さん自身が異例の速さで昇進された秘訣「トップセールスへの道」をお話し頂き、リース業界の現状、そして今回相談したい課題を報告頂きます。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進行予定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19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00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基調講演「トップセールスへの道」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　　　　リース業界の現状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00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課題報告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15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質疑応答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20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35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～　次回告知「営業科学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VS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行動観察」チーム分け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月は</a:t>
            </a:r>
            <a:r>
              <a:rPr lang="en-US" altLang="ja-JP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7</a:t>
            </a:r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月の発表を踏まえ、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営業科学の高屋敷哲雄氏と行動観察の中村佳織氏より</a:t>
            </a:r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それぞれの観点から課題解決策をご提案頂きます。</a:t>
            </a:r>
            <a:endParaRPr lang="ja-JP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260350" y="5843588"/>
            <a:ext cx="3429000" cy="237807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050" dirty="0">
                <a:latin typeface="+mn-lt"/>
                <a:ea typeface="+mn-ea"/>
              </a:rPr>
              <a:t>リコーリース</a:t>
            </a:r>
            <a:r>
              <a:rPr lang="ja-JP" altLang="ja-JP" sz="1050" dirty="0">
                <a:latin typeface="+mn-lt"/>
                <a:ea typeface="+mn-ea"/>
              </a:rPr>
              <a:t>株式会社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+mn-lt"/>
                <a:ea typeface="+mn-ea"/>
              </a:rPr>
              <a:t>高坂</a:t>
            </a:r>
            <a:r>
              <a:rPr lang="ja-JP" altLang="ja-JP" sz="1200" dirty="0">
                <a:latin typeface="+mn-lt"/>
                <a:ea typeface="+mn-ea"/>
              </a:rPr>
              <a:t>　</a:t>
            </a:r>
            <a:r>
              <a:rPr lang="ja-JP" altLang="en-US" sz="1200" dirty="0">
                <a:latin typeface="+mn-lt"/>
                <a:ea typeface="+mn-ea"/>
              </a:rPr>
              <a:t>博之</a:t>
            </a:r>
            <a:r>
              <a:rPr lang="ja-JP" altLang="ja-JP" sz="1200" dirty="0">
                <a:latin typeface="+mn-lt"/>
                <a:ea typeface="+mn-ea"/>
              </a:rPr>
              <a:t>（</a:t>
            </a:r>
            <a:r>
              <a:rPr lang="ja-JP" altLang="en-US" sz="1200" dirty="0">
                <a:latin typeface="+mn-lt"/>
                <a:ea typeface="+mn-ea"/>
              </a:rPr>
              <a:t>こうさか　ひろゆき</a:t>
            </a:r>
            <a:r>
              <a:rPr lang="ja-JP" altLang="ja-JP" sz="1200" dirty="0">
                <a:latin typeface="+mn-lt"/>
                <a:ea typeface="+mn-ea"/>
              </a:rPr>
              <a:t>）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TW" altLang="en-US" sz="900" dirty="0"/>
              <a:t>１９９０年　４月１日　近畿事業本部配属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１９９９年　４月１日　第二特機営業部（医療担当）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２００２年１０月１日　関西医療福祉営業課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２００４年１０月１日　首都圏医療福祉営業課長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２００８年　４月１日　医療福祉営業部長</a:t>
            </a:r>
            <a:br>
              <a:rPr lang="zh-TW" altLang="en-US" sz="900" dirty="0"/>
            </a:br>
            <a:r>
              <a:rPr lang="zh-TW" altLang="en-US" sz="900" dirty="0"/>
              <a:t/>
            </a:r>
            <a:br>
              <a:rPr lang="zh-TW" altLang="en-US" sz="900" dirty="0"/>
            </a:br>
            <a:r>
              <a:rPr lang="zh-TW" altLang="en-US" sz="900" dirty="0"/>
              <a:t>２０１３年　４月１日　神奈川支店長</a:t>
            </a:r>
            <a: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</a:br>
            <a: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</a:br>
            <a: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/>
            </a:r>
            <a:br>
              <a:rPr lang="en-US" altLang="ja-JP" sz="9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</a:br>
            <a:endParaRPr lang="en-US" altLang="ja-JP" sz="9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3352800" y="5283200"/>
            <a:ext cx="3073400" cy="20923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セミナー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】19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時～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21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時　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定員：先着５０名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料金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JBS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会員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：無料／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ビジター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2,000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円</a:t>
            </a: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会場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NATULUCK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ISE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ビル２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懇親会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】21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時～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23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時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料金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  <a:sym typeface="Wingdings" pitchFamily="2" charset="2"/>
              </a:rPr>
              <a:t>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4,000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円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  <a:sym typeface="Wingdings" pitchFamily="2" charset="2"/>
              </a:rPr>
              <a:t>（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JBS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会員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／</a:t>
            </a: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ビジター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会場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：ありが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TO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en-US" altLang="ja-JP" sz="1000" dirty="0" err="1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Café&amp;Bar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（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ISE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ビル１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F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endParaRPr lang="en-US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電話：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03-6231-1303</a:t>
            </a: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ホームページ：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http://www.arigato-cb.com/</a:t>
            </a:r>
            <a:endParaRPr lang="en-US" altLang="ja-JP" sz="1000" u="sng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所在地：</a:t>
            </a:r>
            <a:r>
              <a:rPr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ＤＦＰ太丸ゴシック体"/>
              </a:rPr>
              <a:t>東京都中央区日本橋兜町</a:t>
            </a:r>
            <a:r>
              <a:rPr lang="en-US" altLang="ja-JP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ＤＦＰ太丸ゴシック体"/>
              </a:rPr>
              <a:t>7-15 ISE</a:t>
            </a:r>
            <a:r>
              <a:rPr lang="ja-JP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ＤＦＰ太丸ゴシック体"/>
              </a:rPr>
              <a:t>ビル</a:t>
            </a:r>
            <a:endParaRPr lang="en-US" altLang="ja-JP" sz="1000" dirty="0">
              <a:solidFill>
                <a:schemeClr val="tx1">
                  <a:lumMod val="65000"/>
                  <a:lumOff val="35000"/>
                </a:schemeClr>
              </a:solidFill>
              <a:latin typeface="ＤＦＰ太丸ゴシック体"/>
            </a:endParaRPr>
          </a:p>
          <a:p>
            <a:pPr>
              <a:defRPr/>
            </a:pP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最寄り駅：茅場町駅徒歩１分／日本橋駅徒歩</a:t>
            </a:r>
            <a:r>
              <a:rPr lang="en-US" altLang="ja-JP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3</a:t>
            </a:r>
            <a:r>
              <a:rPr lang="ja-JP" altLang="en-US" sz="1000" dirty="0">
                <a:solidFill>
                  <a:srgbClr val="595959"/>
                </a:solidFill>
                <a:latin typeface="HG丸ｺﾞｼｯｸM-PRO" pitchFamily="50" charset="-128"/>
                <a:ea typeface="HG丸ｺﾞｼｯｸM-PRO" pitchFamily="50" charset="-128"/>
              </a:rPr>
              <a:t>分</a:t>
            </a: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defRPr/>
            </a:pPr>
            <a:endParaRPr lang="ja-JP" altLang="ja-JP" sz="1000" dirty="0">
              <a:solidFill>
                <a:srgbClr val="595959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302928" y="5328100"/>
            <a:ext cx="3050170" cy="2834825"/>
          </a:xfrm>
          <a:prstGeom prst="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416462" y="5414806"/>
            <a:ext cx="2859602" cy="3165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00" dirty="0">
                <a:solidFill>
                  <a:schemeClr val="tx1"/>
                </a:solidFill>
              </a:rPr>
              <a:t>発表者プロフィール</a:t>
            </a:r>
          </a:p>
        </p:txBody>
      </p:sp>
      <p:sp>
        <p:nvSpPr>
          <p:cNvPr id="13333" name="AutoShape 26"/>
          <p:cNvSpPr>
            <a:spLocks noChangeArrowheads="1"/>
          </p:cNvSpPr>
          <p:nvPr/>
        </p:nvSpPr>
        <p:spPr bwMode="auto">
          <a:xfrm>
            <a:off x="5091113" y="7978775"/>
            <a:ext cx="155575" cy="184150"/>
          </a:xfrm>
          <a:prstGeom prst="diamond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13334" name="Picture 29" descr="https://encrypted-tbn1.gstatic.com/images?q=tbn:ANd9GcSsElvRCwwY_SePp2O3-euKJqouhuRn42XMINOghMfFzzmQea-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463" y="7191375"/>
            <a:ext cx="280670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Picture 3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213" y="104775"/>
            <a:ext cx="838200" cy="61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6" name="Picture 33" descr="C:\Users\masspack\Desktop\575247_255435094555134_1028670805_写真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7925" y="7191375"/>
            <a:ext cx="828675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正方形/長方形 22"/>
          <p:cNvSpPr/>
          <p:nvPr/>
        </p:nvSpPr>
        <p:spPr>
          <a:xfrm>
            <a:off x="754909" y="8221162"/>
            <a:ext cx="2521155" cy="913313"/>
          </a:xfrm>
          <a:prstGeom prst="rect">
            <a:avLst/>
          </a:prstGeom>
          <a:solidFill>
            <a:schemeClr val="bg1"/>
          </a:solidFill>
          <a:ln>
            <a:solidFill>
              <a:srgbClr val="7F7F7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vol.2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　課題解決編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【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営業科学</a:t>
            </a:r>
            <a:r>
              <a:rPr lang="en-US" altLang="ja-JP" sz="8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VS</a:t>
            </a:r>
            <a:r>
              <a:rPr lang="ja-JP" altLang="en-US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行動観察</a:t>
            </a:r>
            <a:r>
              <a:rPr lang="en-US" altLang="ja-JP" sz="12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】</a:t>
            </a: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2013</a:t>
            </a:r>
            <a:r>
              <a:rPr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年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8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23</a:t>
            </a: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日（金）</a:t>
            </a:r>
            <a: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</a:t>
            </a:r>
            <a:r>
              <a:rPr lang="ja-JP" altLang="en-US" sz="1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も是非ご参加ください！</a:t>
            </a:r>
            <a:endParaRPr lang="en-US" altLang="ja-JP" sz="1000" dirty="0">
              <a:solidFill>
                <a:schemeClr val="tx1">
                  <a:lumMod val="95000"/>
                  <a:lumOff val="5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grpSp>
        <p:nvGrpSpPr>
          <p:cNvPr id="13340" name="グループ化 21"/>
          <p:cNvGrpSpPr>
            <a:grpSpLocks/>
          </p:cNvGrpSpPr>
          <p:nvPr/>
        </p:nvGrpSpPr>
        <p:grpSpPr bwMode="auto">
          <a:xfrm>
            <a:off x="0" y="8377238"/>
            <a:ext cx="908050" cy="604837"/>
            <a:chOff x="87313" y="8729663"/>
            <a:chExt cx="908050" cy="604837"/>
          </a:xfrm>
        </p:grpSpPr>
        <p:sp>
          <p:nvSpPr>
            <p:cNvPr id="24" name="右矢印 23"/>
            <p:cNvSpPr/>
            <p:nvPr/>
          </p:nvSpPr>
          <p:spPr>
            <a:xfrm>
              <a:off x="260351" y="8729663"/>
              <a:ext cx="735012" cy="604837"/>
            </a:xfrm>
            <a:prstGeom prst="rightArrow">
              <a:avLst/>
            </a:prstGeom>
            <a:solidFill>
              <a:srgbClr val="0111A7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13344" name="テキスト ボックス 24"/>
            <p:cNvSpPr txBox="1">
              <a:spLocks noChangeArrowheads="1"/>
            </p:cNvSpPr>
            <p:nvPr/>
          </p:nvSpPr>
          <p:spPr bwMode="auto">
            <a:xfrm>
              <a:off x="87313" y="8913813"/>
              <a:ext cx="908050" cy="2619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Century Gothic" pitchFamily="34" charset="0"/>
                  <a:ea typeface="ＭＳ Ｐゴシック" pitchFamily="50" charset="-128"/>
                </a:defRPr>
              </a:lvl9pPr>
            </a:lstStyle>
            <a:p>
              <a:pPr eaLnBrk="1" hangingPunct="1"/>
              <a:r>
                <a:rPr lang="ja-JP" altLang="en-US" sz="1100">
                  <a:solidFill>
                    <a:schemeClr val="bg1"/>
                  </a:solidFill>
                  <a:latin typeface="HG創英角ｺﾞｼｯｸUB" pitchFamily="49" charset="-128"/>
                  <a:ea typeface="HG創英角ｺﾞｼｯｸUB" pitchFamily="49" charset="-128"/>
                </a:rPr>
                <a:t>  次回案内</a:t>
              </a:r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5438818" y="105568"/>
            <a:ext cx="117951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  <a:ea typeface="ＤＦＰ太丸ゴシック体"/>
                <a:cs typeface="ＤＦＰ太丸ゴシック体"/>
              </a:rPr>
              <a:t>7</a:t>
            </a:r>
            <a:r>
              <a:rPr lang="ja-JP" altLang="en-US" sz="4000" b="1" dirty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80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ＤＦＰ太丸ゴシック体"/>
                <a:ea typeface="ＤＦＰ太丸ゴシック体"/>
                <a:cs typeface="ＤＦＰ太丸ゴシック体"/>
              </a:rPr>
              <a:t>月</a:t>
            </a:r>
            <a:endParaRPr lang="ja-JP" altLang="en-US" sz="4000" dirty="0">
              <a:ea typeface="HG創英角ﾎﾟｯﾌﾟ体" pitchFamily="49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182685" y="9150602"/>
            <a:ext cx="4070478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altLang="ja-JP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>※</a:t>
            </a:r>
            <a:r>
              <a:rPr lang="ja-JP" altLang="en-US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>参加お申込みは</a:t>
            </a:r>
            <a:r>
              <a:rPr lang="en-US" altLang="ja-JP" sz="1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 pitchFamily="34" charset="0"/>
              </a:rPr>
              <a:t>office.jbs@gmail.com</a:t>
            </a:r>
            <a:r>
              <a:rPr lang="ja-JP" altLang="en-US" sz="800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Calibri" pitchFamily="34" charset="0"/>
              </a:rPr>
              <a:t>へ懇親会の出欠も必ずご連絡下さい。</a:t>
            </a:r>
            <a:endParaRPr lang="ja-JP" altLang="en-US" dirty="0">
              <a:ln>
                <a:solidFill>
                  <a:schemeClr val="tx1"/>
                </a:solidFill>
              </a:ln>
            </a:endParaRP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オースティン">
  <a:themeElements>
    <a:clrScheme name="オースティン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オースティン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オースティン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オースティン.thmx</Template>
  <TotalTime>1354</TotalTime>
  <Words>142</Words>
  <Application>Microsoft Office PowerPoint</Application>
  <PresentationFormat>A4 210 x 297 mm</PresentationFormat>
  <Paragraphs>82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オースティン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高橋 みわ</dc:creator>
  <cp:lastModifiedBy>Tetsuo</cp:lastModifiedBy>
  <cp:revision>112</cp:revision>
  <cp:lastPrinted>2012-02-14T08:51:46Z</cp:lastPrinted>
  <dcterms:created xsi:type="dcterms:W3CDTF">2012-02-14T06:01:31Z</dcterms:created>
  <dcterms:modified xsi:type="dcterms:W3CDTF">2013-07-26T02:10:00Z</dcterms:modified>
</cp:coreProperties>
</file>